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6929100" cy="9525000"/>
  <p:notesSz cx="6858000" cy="9144000"/>
  <p:embeddedFontLs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Proxima Nova" panose="020B0604020202020204" charset="0"/>
      <p:regular r:id="rId14"/>
      <p:bold r:id="rId15"/>
      <p:italic r:id="rId16"/>
      <p:boldItalic r:id="rId17"/>
    </p:embeddedFont>
    <p:embeddedFont>
      <p:font typeface="Proxima Nova Extrabold" panose="020B0604020202020204" charset="0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KZzmmkf3ti0LIiacAz1lo5G6s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body" idx="1"/>
          </p:nvPr>
        </p:nvSpPr>
        <p:spPr>
          <a:xfrm>
            <a:off x="1309172" y="8018921"/>
            <a:ext cx="14304040" cy="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750" tIns="29750" rIns="29750" bIns="29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1312529" y="1974082"/>
            <a:ext cx="14304040" cy="302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2"/>
          </p:nvPr>
        </p:nvSpPr>
        <p:spPr>
          <a:xfrm>
            <a:off x="1309174" y="5000254"/>
            <a:ext cx="14304038" cy="124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8336324" y="8818133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1312531" y="1000455"/>
            <a:ext cx="14304038" cy="93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1312531" y="1842553"/>
            <a:ext cx="14304038" cy="60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750" tIns="29750" rIns="29750" bIns="29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9"/>
              <a:buFont typeface="Helvetica Neue"/>
              <a:buNone/>
              <a:defRPr sz="3609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2"/>
          </p:nvPr>
        </p:nvSpPr>
        <p:spPr>
          <a:xfrm>
            <a:off x="1312531" y="3063609"/>
            <a:ext cx="14304038" cy="537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8336324" y="8818133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1312531" y="3501330"/>
            <a:ext cx="14304038" cy="2522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336324" y="8818133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1312531" y="998129"/>
            <a:ext cx="14304038" cy="471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00"/>
              <a:buFont typeface="Helvetica Neue"/>
              <a:buNone/>
              <a:defRPr sz="172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00"/>
              <a:buFont typeface="Helvetica Neue"/>
              <a:buNone/>
              <a:defRPr sz="172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00"/>
              <a:buFont typeface="Helvetica Neue"/>
              <a:buNone/>
              <a:defRPr sz="172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00"/>
              <a:buFont typeface="Helvetica Neue"/>
              <a:buNone/>
              <a:defRPr sz="172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00"/>
              <a:buFont typeface="Helvetica Neue"/>
              <a:buNone/>
              <a:defRPr sz="172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1312531" y="5676680"/>
            <a:ext cx="14304038" cy="60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750" tIns="29750" rIns="29750" bIns="2975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9"/>
              <a:buFont typeface="Helvetica Neue"/>
              <a:buNone/>
              <a:defRPr sz="3609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8336324" y="8818133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2109097" y="7247821"/>
            <a:ext cx="13151076" cy="41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750" tIns="29750" rIns="29750" bIns="29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2"/>
          </p:nvPr>
        </p:nvSpPr>
        <p:spPr>
          <a:xfrm>
            <a:off x="1668926" y="3513711"/>
            <a:ext cx="13591248" cy="249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8336324" y="8818133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>
            <a:spLocks noGrp="1"/>
          </p:cNvSpPr>
          <p:nvPr>
            <p:ph type="pic" idx="2"/>
          </p:nvPr>
        </p:nvSpPr>
        <p:spPr>
          <a:xfrm>
            <a:off x="10787922" y="959114"/>
            <a:ext cx="4843164" cy="387348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3"/>
          <p:cNvSpPr>
            <a:spLocks noGrp="1"/>
          </p:cNvSpPr>
          <p:nvPr>
            <p:ph type="pic" idx="3"/>
          </p:nvPr>
        </p:nvSpPr>
        <p:spPr>
          <a:xfrm>
            <a:off x="9316177" y="2887678"/>
            <a:ext cx="6796486" cy="791027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3"/>
          <p:cNvSpPr>
            <a:spLocks noGrp="1"/>
          </p:cNvSpPr>
          <p:nvPr>
            <p:ph type="pic" idx="4"/>
          </p:nvPr>
        </p:nvSpPr>
        <p:spPr>
          <a:xfrm>
            <a:off x="436099" y="620117"/>
            <a:ext cx="10814845" cy="8111133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336324" y="8818133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>
            <a:spLocks noGrp="1"/>
          </p:cNvSpPr>
          <p:nvPr>
            <p:ph type="pic" idx="2"/>
          </p:nvPr>
        </p:nvSpPr>
        <p:spPr>
          <a:xfrm>
            <a:off x="-341115" y="-3299024"/>
            <a:ext cx="17611329" cy="14089063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4"/>
          <p:cNvSpPr txBox="1">
            <a:spLocks noGrp="1"/>
          </p:cNvSpPr>
          <p:nvPr>
            <p:ph type="sldNum" idx="12"/>
          </p:nvPr>
        </p:nvSpPr>
        <p:spPr>
          <a:xfrm>
            <a:off x="8336324" y="8818133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8336324" y="8818133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>
            <a:spLocks noGrp="1"/>
          </p:cNvSpPr>
          <p:nvPr>
            <p:ph type="pic" idx="2"/>
          </p:nvPr>
        </p:nvSpPr>
        <p:spPr>
          <a:xfrm>
            <a:off x="7483949" y="5944029"/>
            <a:ext cx="1961206" cy="1961208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16012095" y="583905"/>
            <a:ext cx="393942" cy="406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475" tIns="63475" rIns="63475" bIns="634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834055" y="8235147"/>
            <a:ext cx="15253827" cy="44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725" tIns="31725" rIns="31725" bIns="317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837635" y="1788931"/>
            <a:ext cx="15253828" cy="322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250" tIns="35250" rIns="35250" bIns="352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834057" y="5016041"/>
            <a:ext cx="15253826" cy="132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250" tIns="35250" rIns="35250" bIns="352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8333858" y="9098949"/>
            <a:ext cx="252707" cy="2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250" tIns="35250" rIns="35250" bIns="352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>
            <a:spLocks noGrp="1"/>
          </p:cNvSpPr>
          <p:nvPr>
            <p:ph type="pic" idx="2"/>
          </p:nvPr>
        </p:nvSpPr>
        <p:spPr>
          <a:xfrm>
            <a:off x="-225360" y="-545704"/>
            <a:ext cx="17412892" cy="10428994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1312531" y="4936132"/>
            <a:ext cx="14304038" cy="302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1313306" y="1017798"/>
            <a:ext cx="14302489" cy="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750" tIns="29750" rIns="29750" bIns="29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3"/>
          </p:nvPr>
        </p:nvSpPr>
        <p:spPr>
          <a:xfrm>
            <a:off x="1312531" y="7856191"/>
            <a:ext cx="14304038" cy="7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8336324" y="8818133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>
            <a:spLocks noGrp="1"/>
          </p:cNvSpPr>
          <p:nvPr>
            <p:ph type="pic" idx="2"/>
          </p:nvPr>
        </p:nvSpPr>
        <p:spPr>
          <a:xfrm>
            <a:off x="7670800" y="165364"/>
            <a:ext cx="7906795" cy="920254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1312531" y="1124479"/>
            <a:ext cx="6366538" cy="382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312531" y="4894385"/>
            <a:ext cx="6366538" cy="350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8336324" y="8820889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1312531" y="1000455"/>
            <a:ext cx="14304038" cy="93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1312531" y="1842553"/>
            <a:ext cx="14304038" cy="60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750" tIns="29750" rIns="29750" bIns="29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9"/>
              <a:buFont typeface="Helvetica Neue"/>
              <a:buNone/>
              <a:defRPr sz="3609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2"/>
          </p:nvPr>
        </p:nvSpPr>
        <p:spPr>
          <a:xfrm>
            <a:off x="1312531" y="3063609"/>
            <a:ext cx="14304038" cy="537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rmAutofit/>
          </a:bodyPr>
          <a:lstStyle>
            <a:lvl1pPr marL="457200" lvl="0" indent="-478536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78536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78536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78536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78535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336324" y="8818133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1312531" y="3063609"/>
            <a:ext cx="14304038" cy="537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rmAutofit/>
          </a:bodyPr>
          <a:lstStyle>
            <a:lvl1pPr marL="457200" lvl="0" indent="-478536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78536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78536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78536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78535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8336324" y="8818133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1312531" y="1842553"/>
            <a:ext cx="6366538" cy="60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750" tIns="29750" rIns="29750" bIns="29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9"/>
              <a:buFont typeface="Helvetica Neue"/>
              <a:buNone/>
              <a:defRPr sz="3609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1312531" y="3063609"/>
            <a:ext cx="6366538" cy="537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rmAutofit/>
          </a:bodyPr>
          <a:lstStyle>
            <a:lvl1pPr marL="457200" lvl="0" indent="-478536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78536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78536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78536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78535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Helvetica Neue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>
            <a:spLocks noGrp="1"/>
          </p:cNvSpPr>
          <p:nvPr>
            <p:ph type="pic" idx="3"/>
          </p:nvPr>
        </p:nvSpPr>
        <p:spPr>
          <a:xfrm>
            <a:off x="8464550" y="32509"/>
            <a:ext cx="7107340" cy="9476454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1312531" y="1000455"/>
            <a:ext cx="6366538" cy="93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336324" y="8818133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1312529" y="3249414"/>
            <a:ext cx="14304040" cy="302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sldNum" idx="12"/>
          </p:nvPr>
        </p:nvSpPr>
        <p:spPr>
          <a:xfrm>
            <a:off x="8336324" y="8820889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1312531" y="1000455"/>
            <a:ext cx="14304038" cy="93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1312531" y="1842553"/>
            <a:ext cx="14304038" cy="60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750" tIns="29750" rIns="29750" bIns="29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9"/>
              <a:buFont typeface="Helvetica Neue"/>
              <a:buNone/>
              <a:defRPr sz="3609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8336324" y="8818133"/>
            <a:ext cx="248316" cy="23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46454" y="129040"/>
            <a:ext cx="15236192" cy="209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475" tIns="63475" rIns="63475" bIns="63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46454" y="2223134"/>
            <a:ext cx="15236192" cy="730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475" tIns="63475" rIns="63475" bIns="63475" anchor="t" anchorCtr="0">
            <a:noAutofit/>
          </a:bodyPr>
          <a:lstStyle>
            <a:lvl1pPr marL="457200" marR="0" lvl="0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16012095" y="583905"/>
            <a:ext cx="393942" cy="406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475" tIns="63475" rIns="63475" bIns="63475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232292" y="-57386"/>
            <a:ext cx="17393684" cy="4655772"/>
          </a:xfrm>
          <a:prstGeom prst="rect">
            <a:avLst/>
          </a:prstGeom>
          <a:solidFill>
            <a:srgbClr val="F6F2FF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232291" y="4432401"/>
            <a:ext cx="17393683" cy="5296087"/>
          </a:xfrm>
          <a:prstGeom prst="rect">
            <a:avLst/>
          </a:prstGeom>
          <a:solidFill>
            <a:srgbClr val="3C197B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6" name="Google Shape;86;p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2761" y="1863722"/>
            <a:ext cx="4861633" cy="1498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"/>
          <p:cNvGrpSpPr/>
          <p:nvPr/>
        </p:nvGrpSpPr>
        <p:grpSpPr>
          <a:xfrm>
            <a:off x="8953084" y="4002594"/>
            <a:ext cx="7835783" cy="5522817"/>
            <a:chOff x="0" y="990303"/>
            <a:chExt cx="7835782" cy="5522816"/>
          </a:xfrm>
        </p:grpSpPr>
        <p:pic>
          <p:nvPicPr>
            <p:cNvPr id="88" name="Google Shape;88;p1" descr="method-09.pdf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990303"/>
              <a:ext cx="7835782" cy="552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 descr="Imag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14772" y="2360433"/>
              <a:ext cx="2622583" cy="12879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0" name="Google Shape;90;p1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66955" y="696191"/>
            <a:ext cx="4719195" cy="95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27206" y="-2001147"/>
            <a:ext cx="1045957" cy="81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784" y="-541473"/>
            <a:ext cx="8986596" cy="589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Imag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55552" y="3591470"/>
            <a:ext cx="5626262" cy="1275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Imag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4464" y="4931240"/>
            <a:ext cx="5524299" cy="1763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-232292" y="-57386"/>
            <a:ext cx="17393684" cy="4668014"/>
          </a:xfrm>
          <a:prstGeom prst="rect">
            <a:avLst/>
          </a:prstGeom>
          <a:solidFill>
            <a:srgbClr val="F6F2FF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232291" y="4432401"/>
            <a:ext cx="17393683" cy="5296087"/>
          </a:xfrm>
          <a:prstGeom prst="rect">
            <a:avLst/>
          </a:prstGeom>
          <a:solidFill>
            <a:srgbClr val="3C197B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1" name="Google Shape;101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0080" y="453631"/>
            <a:ext cx="7035005" cy="216791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964069" y="3299871"/>
            <a:ext cx="15000962" cy="95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367"/>
              </a:buClr>
              <a:buSzPts val="4200"/>
              <a:buFont typeface="Proxima Nova Semibold"/>
              <a:buNone/>
            </a:pPr>
            <a:r>
              <a:rPr lang="en-US" sz="4200" i="0" u="none" strike="noStrike" cap="none">
                <a:solidFill>
                  <a:srgbClr val="2A2367"/>
                </a:solidFill>
              </a:rPr>
              <a:t>More Partners, More Savings, More Value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4840816" y="8183033"/>
            <a:ext cx="6139348" cy="661445"/>
          </a:xfrm>
          <a:prstGeom prst="rect">
            <a:avLst/>
          </a:prstGeom>
          <a:solidFill>
            <a:srgbClr val="D258E7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019946" y="4960187"/>
            <a:ext cx="15238200" cy="3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457200" marR="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7FA"/>
              </a:buClr>
              <a:buSzPts val="3800"/>
              <a:buChar char="•"/>
            </a:pPr>
            <a:r>
              <a:rPr lang="en-US" sz="3800" i="0" u="none" strike="noStrike" cap="none">
                <a:solidFill>
                  <a:srgbClr val="F2F7FA"/>
                </a:solidFill>
              </a:rPr>
              <a:t>Dental savings on supplies through membership association.</a:t>
            </a:r>
            <a:endParaRPr/>
          </a:p>
          <a:p>
            <a:pPr marL="457200" marR="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7FA"/>
              </a:buClr>
              <a:buSzPts val="3800"/>
              <a:buChar char="•"/>
            </a:pPr>
            <a:r>
              <a:rPr lang="en-US" sz="3800" i="0" u="none" strike="noStrike" cap="none">
                <a:solidFill>
                  <a:srgbClr val="F2F7FA"/>
                </a:solidFill>
              </a:rPr>
              <a:t>Exclusive promotions and pricing.</a:t>
            </a:r>
            <a:endParaRPr/>
          </a:p>
          <a:p>
            <a:pPr marL="457200" marR="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7FA"/>
              </a:buClr>
              <a:buSzPts val="3800"/>
              <a:buChar char="•"/>
            </a:pPr>
            <a:r>
              <a:rPr lang="en-US" sz="3800" i="0" u="none" strike="noStrike" cap="none">
                <a:solidFill>
                  <a:srgbClr val="F2F7FA"/>
                </a:solidFill>
              </a:rPr>
              <a:t>Discounted lab products with savings up to 60%.</a:t>
            </a:r>
            <a:endParaRPr/>
          </a:p>
          <a:p>
            <a:pPr marL="457200" marR="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7FA"/>
              </a:buClr>
              <a:buSzPts val="3800"/>
              <a:buChar char="•"/>
            </a:pPr>
            <a:r>
              <a:rPr lang="en-US" sz="3800" i="0" u="none" strike="noStrike" cap="none">
                <a:solidFill>
                  <a:srgbClr val="F2F7FA"/>
                </a:solidFill>
              </a:rPr>
              <a:t>Implant solutions.</a:t>
            </a:r>
            <a:endParaRPr/>
          </a:p>
          <a:p>
            <a:pPr marL="457200" marR="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7FA"/>
              </a:buClr>
              <a:buSzPts val="3800"/>
              <a:buChar char="•"/>
            </a:pPr>
            <a:r>
              <a:rPr lang="en-US" sz="3800" i="0" u="none" strike="noStrike" cap="none">
                <a:solidFill>
                  <a:srgbClr val="F2F7FA"/>
                </a:solidFill>
              </a:rPr>
              <a:t>Insurance reimbursement and marketing services.</a:t>
            </a:r>
            <a:endParaRPr/>
          </a:p>
          <a:p>
            <a:pPr marL="457200" marR="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7FA"/>
              </a:buClr>
              <a:buSzPts val="3800"/>
              <a:buFont typeface="Proxima Nova"/>
              <a:buChar char="•"/>
            </a:pPr>
            <a:r>
              <a:rPr lang="en-US" sz="3800" i="0" u="none" strike="noStrike" cap="none">
                <a:solidFill>
                  <a:srgbClr val="F2F7FA"/>
                </a:solidFill>
              </a:rPr>
              <a:t>Market-leading  </a:t>
            </a:r>
            <a:r>
              <a:rPr lang="en-US" sz="3800" i="0" u="none" strike="noStrike" cap="none">
                <a:solidFill>
                  <a:srgbClr val="FFFFFF"/>
                </a:solidFill>
              </a:rPr>
              <a:t>e-procurement technology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-302142" y="2749314"/>
            <a:ext cx="17393684" cy="7065317"/>
          </a:xfrm>
          <a:prstGeom prst="rect">
            <a:avLst/>
          </a:prstGeom>
          <a:solidFill>
            <a:srgbClr val="F6F2FF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-232291" y="-203488"/>
            <a:ext cx="17393683" cy="3157663"/>
          </a:xfrm>
          <a:prstGeom prst="rect">
            <a:avLst/>
          </a:prstGeom>
          <a:solidFill>
            <a:srgbClr val="3C197B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1" name="Google Shape;111;p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1815" y="3006578"/>
            <a:ext cx="8801565" cy="602900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5977278" y="646376"/>
            <a:ext cx="52281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4400"/>
              <a:buFont typeface="Proxima Nova Extrabold"/>
              <a:buNone/>
            </a:pPr>
            <a:r>
              <a:rPr lang="en-US" sz="4400" b="1" i="0" u="none" strike="noStrike" cap="none">
                <a:solidFill>
                  <a:srgbClr val="D258E7"/>
                </a:solidFill>
              </a:rPr>
              <a:t>E-PROCUREMENT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5343294" y="1066636"/>
            <a:ext cx="6496200" cy="1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Proxima Nova Extrabold"/>
              <a:buNone/>
            </a:pPr>
            <a:r>
              <a:rPr lang="en-US" sz="9000" b="1" i="0" u="none" strike="noStrike" cap="none">
                <a:solidFill>
                  <a:srgbClr val="FFFFFF"/>
                </a:solidFill>
              </a:rPr>
              <a:t>ONE-STOP</a:t>
            </a:r>
            <a:endParaRPr sz="9000"/>
          </a:p>
        </p:txBody>
      </p:sp>
      <p:grpSp>
        <p:nvGrpSpPr>
          <p:cNvPr id="114" name="Google Shape;114;p3"/>
          <p:cNvGrpSpPr/>
          <p:nvPr/>
        </p:nvGrpSpPr>
        <p:grpSpPr>
          <a:xfrm>
            <a:off x="12564181" y="3607938"/>
            <a:ext cx="4003870" cy="4889686"/>
            <a:chOff x="0" y="0"/>
            <a:chExt cx="4003869" cy="4889685"/>
          </a:xfrm>
        </p:grpSpPr>
        <p:pic>
          <p:nvPicPr>
            <p:cNvPr id="115" name="Google Shape;115;p3" descr="Imag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4003869" cy="32935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3"/>
            <p:cNvSpPr txBox="1"/>
            <p:nvPr/>
          </p:nvSpPr>
          <p:spPr>
            <a:xfrm>
              <a:off x="328656" y="3332296"/>
              <a:ext cx="3244005" cy="1221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50" tIns="33050" rIns="33050" bIns="3305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BC7"/>
                </a:buClr>
                <a:buSzPts val="7500"/>
                <a:buFont typeface="Proxima Nova Extrabold"/>
                <a:buNone/>
              </a:pPr>
              <a:r>
                <a:rPr lang="en-US" sz="7500" b="0" i="0" u="none" strike="noStrike" cap="none">
                  <a:solidFill>
                    <a:srgbClr val="00ABC7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rPr>
                <a:t>4,000+</a:t>
              </a: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572046" y="4264738"/>
              <a:ext cx="2501550" cy="624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50" tIns="33050" rIns="33050" bIns="3305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367"/>
                </a:buClr>
                <a:buSzPts val="3600"/>
                <a:buFont typeface="Proxima Nova Extrabold"/>
                <a:buNone/>
              </a:pPr>
              <a:r>
                <a:rPr lang="en-US" sz="3600" b="0" i="0" u="none" strike="noStrike" cap="none">
                  <a:solidFill>
                    <a:srgbClr val="2A2367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rPr>
                <a:t>MEMBERS</a:t>
              </a: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4998818" y="3552469"/>
            <a:ext cx="7287559" cy="4995957"/>
            <a:chOff x="0" y="0"/>
            <a:chExt cx="7287557" cy="4995955"/>
          </a:xfrm>
        </p:grpSpPr>
        <p:pic>
          <p:nvPicPr>
            <p:cNvPr id="119" name="Google Shape;119;p3" descr="Imag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7287557" cy="4995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3"/>
            <p:cNvSpPr/>
            <p:nvPr/>
          </p:nvSpPr>
          <p:spPr>
            <a:xfrm>
              <a:off x="1764454" y="573891"/>
              <a:ext cx="4207381" cy="7392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3050" tIns="33050" rIns="33050" bIns="33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1789960" y="538347"/>
              <a:ext cx="1218989" cy="1221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50" tIns="33050" rIns="33050" bIns="3305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262E0"/>
                </a:buClr>
                <a:buSzPts val="7500"/>
                <a:buFont typeface="Proxima Nova Extrabold"/>
                <a:buNone/>
              </a:pPr>
              <a:r>
                <a:rPr lang="en-US" sz="7500" b="0" i="0" u="none" strike="noStrike" cap="none">
                  <a:solidFill>
                    <a:srgbClr val="C262E0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rPr>
                <a:t>75</a:t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3125550" y="798697"/>
              <a:ext cx="2752552" cy="624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50" tIns="33050" rIns="33050" bIns="3305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367"/>
                </a:buClr>
                <a:buSzPts val="3600"/>
                <a:buFont typeface="Proxima Nova Extrabold"/>
                <a:buNone/>
              </a:pPr>
              <a:r>
                <a:rPr lang="en-US" sz="3600" b="0" i="0" u="none" strike="noStrike" cap="none">
                  <a:solidFill>
                    <a:srgbClr val="2A2367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rPr>
                <a:t>SUPPLIERS</a:t>
              </a:r>
              <a:endParaRPr/>
            </a:p>
          </p:txBody>
        </p:sp>
        <p:pic>
          <p:nvPicPr>
            <p:cNvPr id="123" name="Google Shape;123;p3" descr="Imag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10942" y="388557"/>
              <a:ext cx="1745072" cy="3530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3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257371" y="1270530"/>
            <a:ext cx="3945997" cy="98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 descr="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5916" y="1546280"/>
            <a:ext cx="3258918" cy="656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3"/>
          <p:cNvGrpSpPr/>
          <p:nvPr/>
        </p:nvGrpSpPr>
        <p:grpSpPr>
          <a:xfrm>
            <a:off x="383963" y="3702998"/>
            <a:ext cx="4616329" cy="4835398"/>
            <a:chOff x="0" y="583421"/>
            <a:chExt cx="4616328" cy="4835397"/>
          </a:xfrm>
        </p:grpSpPr>
        <p:sp>
          <p:nvSpPr>
            <p:cNvPr id="127" name="Google Shape;127;p3"/>
            <p:cNvSpPr txBox="1"/>
            <p:nvPr/>
          </p:nvSpPr>
          <p:spPr>
            <a:xfrm>
              <a:off x="454014" y="3861428"/>
              <a:ext cx="3945997" cy="1221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50" tIns="33050" rIns="33050" bIns="3305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258E7"/>
                </a:buClr>
                <a:buSzPts val="7500"/>
                <a:buFont typeface="Proxima Nova Extrabold"/>
                <a:buNone/>
              </a:pPr>
              <a:r>
                <a:rPr lang="en-US" sz="7500" b="0" i="0" u="none" strike="noStrike" cap="none">
                  <a:solidFill>
                    <a:srgbClr val="D258E7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rPr>
                <a:t>600,000</a:t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921205" y="4793871"/>
              <a:ext cx="2774040" cy="624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50" tIns="33050" rIns="33050" bIns="3305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367"/>
                </a:buClr>
                <a:buSzPts val="3600"/>
                <a:buFont typeface="Proxima Nova Extrabold"/>
                <a:buNone/>
              </a:pPr>
              <a:r>
                <a:rPr lang="en-US" sz="3600" b="0" i="0" u="none" strike="noStrike" cap="none">
                  <a:solidFill>
                    <a:srgbClr val="2A2367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rPr>
                <a:t>PRODUCTS</a:t>
              </a:r>
              <a:endParaRPr/>
            </a:p>
          </p:txBody>
        </p:sp>
        <p:pic>
          <p:nvPicPr>
            <p:cNvPr id="129" name="Google Shape;129;p3" descr="method-09.pdf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583421"/>
              <a:ext cx="4616328" cy="3253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3" descr="Imag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254379" y="952628"/>
              <a:ext cx="1674066" cy="8221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/>
          <p:nvPr/>
        </p:nvSpPr>
        <p:spPr>
          <a:xfrm>
            <a:off x="-302142" y="-176061"/>
            <a:ext cx="17393684" cy="9990692"/>
          </a:xfrm>
          <a:prstGeom prst="rect">
            <a:avLst/>
          </a:prstGeom>
          <a:solidFill>
            <a:srgbClr val="F6F2FF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336550" y="2085594"/>
            <a:ext cx="16306800" cy="6157032"/>
          </a:xfrm>
          <a:prstGeom prst="rect">
            <a:avLst/>
          </a:prstGeom>
          <a:solidFill>
            <a:srgbClr val="DFD8F9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7" name="Google Shape;137;p4" descr="Google Shape;37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719" y="575317"/>
            <a:ext cx="3824599" cy="89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06157" y="384853"/>
            <a:ext cx="4128629" cy="127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4667" y="680673"/>
            <a:ext cx="3992028" cy="80758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/>
          <p:nvPr/>
        </p:nvSpPr>
        <p:spPr>
          <a:xfrm>
            <a:off x="543849" y="2269179"/>
            <a:ext cx="7896788" cy="2793386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C2B3F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6764020" y="2497151"/>
            <a:ext cx="1409567" cy="1402958"/>
          </a:xfrm>
          <a:prstGeom prst="ellipse">
            <a:avLst/>
          </a:prstGeom>
          <a:solidFill>
            <a:srgbClr val="D258E7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2" name="Google Shape;142;p4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2309" y="2441129"/>
            <a:ext cx="1416342" cy="1409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 txBox="1"/>
          <p:nvPr/>
        </p:nvSpPr>
        <p:spPr>
          <a:xfrm>
            <a:off x="2415855" y="2441310"/>
            <a:ext cx="4524956" cy="116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Injectable Anesthetic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SEPTOCAINE 4% 1:100 GOLD 01A1400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050PK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6776040" y="2832161"/>
            <a:ext cx="1409566" cy="739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Proxima Nov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43%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543314" y="5267989"/>
            <a:ext cx="7859761" cy="2793386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C2B3F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6734319" y="5495961"/>
            <a:ext cx="1402957" cy="1402957"/>
          </a:xfrm>
          <a:prstGeom prst="ellipse">
            <a:avLst/>
          </a:prstGeom>
          <a:solidFill>
            <a:srgbClr val="D258E7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2406541" y="5440121"/>
            <a:ext cx="4225116" cy="116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Gloves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GLOVES AURELIA AMAZING PF N SM92886 </a:t>
            </a:r>
            <a:r>
              <a:rPr lang="en-US" sz="1800" b="1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300BX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6746282" y="5830970"/>
            <a:ext cx="1402957" cy="73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Proxima Nov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29%</a:t>
            </a:r>
            <a:endParaRPr/>
          </a:p>
        </p:txBody>
      </p:sp>
      <p:pic>
        <p:nvPicPr>
          <p:cNvPr id="149" name="Google Shape;149;p4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0592" y="5466956"/>
            <a:ext cx="1409701" cy="1409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 txBox="1"/>
          <p:nvPr/>
        </p:nvSpPr>
        <p:spPr>
          <a:xfrm>
            <a:off x="752300" y="8472225"/>
            <a:ext cx="152571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2493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442493"/>
                </a:solidFill>
                <a:latin typeface="Arial"/>
                <a:ea typeface="Arial"/>
                <a:cs typeface="Arial"/>
                <a:sym typeface="Arial"/>
              </a:rPr>
              <a:t>DARBY </a:t>
            </a:r>
            <a:r>
              <a:rPr lang="en-US" sz="4400" b="0" i="0" u="none" strike="noStrike" cap="none">
                <a:solidFill>
                  <a:srgbClr val="442493"/>
                </a:solidFill>
                <a:latin typeface="Arial"/>
                <a:ea typeface="Arial"/>
                <a:cs typeface="Arial"/>
                <a:sym typeface="Arial"/>
              </a:rPr>
              <a:t>DISCOUNTS WITH </a:t>
            </a:r>
            <a:r>
              <a:rPr lang="en-US" sz="4400" b="1" i="0" u="none" strike="noStrike" cap="none">
                <a:solidFill>
                  <a:srgbClr val="442493"/>
                </a:solidFill>
                <a:latin typeface="Arial"/>
                <a:ea typeface="Arial"/>
                <a:cs typeface="Arial"/>
                <a:sym typeface="Arial"/>
              </a:rPr>
              <a:t>SYNERGY </a:t>
            </a:r>
            <a:r>
              <a:rPr lang="en-US" sz="4400" b="0" i="0" u="none" strike="noStrike" cap="none">
                <a:solidFill>
                  <a:srgbClr val="442493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-US" sz="4400" b="1" i="0" u="none" strike="noStrike" cap="none">
                <a:solidFill>
                  <a:srgbClr val="442493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8595115" y="2269179"/>
            <a:ext cx="7859761" cy="2793386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C2B3F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8595114" y="5267989"/>
            <a:ext cx="7859760" cy="2793386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C2B3F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14786118" y="5486047"/>
            <a:ext cx="1402958" cy="1341947"/>
          </a:xfrm>
          <a:prstGeom prst="ellipse">
            <a:avLst/>
          </a:prstGeom>
          <a:solidFill>
            <a:srgbClr val="D258E7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10458341" y="5432635"/>
            <a:ext cx="4503739" cy="11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Cements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iBond Bonding Agent Bottle Assortment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EACH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14798081" y="5806488"/>
            <a:ext cx="1402958" cy="70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Proxima Nov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43%</a:t>
            </a:r>
            <a:endParaRPr/>
          </a:p>
        </p:txBody>
      </p:sp>
      <p:pic>
        <p:nvPicPr>
          <p:cNvPr id="156" name="Google Shape;156;p4" descr="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03884" y="5441556"/>
            <a:ext cx="1409701" cy="140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 descr="Imag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5928" y="1599241"/>
            <a:ext cx="5583215" cy="57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 descr="Imag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02501" y="1701983"/>
            <a:ext cx="5583214" cy="47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 descr="Imag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962358" y="1604088"/>
            <a:ext cx="5583214" cy="56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4753000" y="4010030"/>
            <a:ext cx="1873098" cy="83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METHOD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$33.18 </a:t>
            </a:r>
            <a:r>
              <a:rPr lang="en-US" sz="2000" b="0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(36%)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2692790" y="4022730"/>
            <a:ext cx="1873098" cy="83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A8D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SYNERGY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A8D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$51.95 </a:t>
            </a:r>
            <a:r>
              <a:rPr lang="en-US" sz="2000" b="0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(11%)</a:t>
            </a:r>
            <a:endParaRPr/>
          </a:p>
        </p:txBody>
      </p:sp>
      <p:sp>
        <p:nvSpPr>
          <p:cNvPr id="162" name="Google Shape;162;p4"/>
          <p:cNvSpPr txBox="1"/>
          <p:nvPr/>
        </p:nvSpPr>
        <p:spPr>
          <a:xfrm>
            <a:off x="722204" y="4010030"/>
            <a:ext cx="1656334" cy="83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INDUSTRY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$58.29</a:t>
            </a:r>
            <a:endParaRPr/>
          </a:p>
        </p:txBody>
      </p:sp>
      <p:sp>
        <p:nvSpPr>
          <p:cNvPr id="163" name="Google Shape;163;p4"/>
          <p:cNvSpPr txBox="1"/>
          <p:nvPr/>
        </p:nvSpPr>
        <p:spPr>
          <a:xfrm>
            <a:off x="6627660" y="3986477"/>
            <a:ext cx="1694307" cy="83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A8D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COMBINED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SAVINGS</a:t>
            </a:r>
            <a:endParaRPr/>
          </a:p>
        </p:txBody>
      </p:sp>
      <p:sp>
        <p:nvSpPr>
          <p:cNvPr id="164" name="Google Shape;164;p4"/>
          <p:cNvSpPr txBox="1"/>
          <p:nvPr/>
        </p:nvSpPr>
        <p:spPr>
          <a:xfrm>
            <a:off x="4732729" y="7008840"/>
            <a:ext cx="1603839" cy="67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METHOD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$27.00 </a:t>
            </a:r>
            <a:r>
              <a:rPr lang="en-US" sz="2000" b="0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(29%)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2682178" y="7021540"/>
            <a:ext cx="1462576" cy="67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A8D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SYNERGY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A8D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$37.90 </a:t>
            </a:r>
            <a:r>
              <a:rPr lang="en-US" sz="2000" b="0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(0%)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720832" y="7008840"/>
            <a:ext cx="1433679" cy="67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INDUSTRY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$36.94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6710925" y="6985286"/>
            <a:ext cx="1461708" cy="67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A8D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COMBINED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SAVINGS</a:t>
            </a:r>
            <a:endParaRPr/>
          </a:p>
        </p:txBody>
      </p:sp>
      <p:sp>
        <p:nvSpPr>
          <p:cNvPr id="168" name="Google Shape;168;p4"/>
          <p:cNvSpPr txBox="1"/>
          <p:nvPr/>
        </p:nvSpPr>
        <p:spPr>
          <a:xfrm>
            <a:off x="12784528" y="6933135"/>
            <a:ext cx="2004953" cy="80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METHOD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$107.20 </a:t>
            </a:r>
            <a:r>
              <a:rPr lang="en-US" sz="2000" b="0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(32%)</a:t>
            </a:r>
            <a:endParaRPr/>
          </a:p>
        </p:txBody>
      </p:sp>
      <p:sp>
        <p:nvSpPr>
          <p:cNvPr id="169" name="Google Shape;169;p4"/>
          <p:cNvSpPr txBox="1"/>
          <p:nvPr/>
        </p:nvSpPr>
        <p:spPr>
          <a:xfrm>
            <a:off x="10733978" y="6945283"/>
            <a:ext cx="1911728" cy="110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A8D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SYNERGY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A8D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$156.61 </a:t>
            </a:r>
            <a:r>
              <a:rPr lang="en-US" sz="2000" b="0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(17%)</a:t>
            </a:r>
            <a:endParaRPr/>
          </a:p>
        </p:txBody>
      </p:sp>
      <p:sp>
        <p:nvSpPr>
          <p:cNvPr id="170" name="Google Shape;170;p4"/>
          <p:cNvSpPr txBox="1"/>
          <p:nvPr/>
        </p:nvSpPr>
        <p:spPr>
          <a:xfrm>
            <a:off x="8772632" y="6933135"/>
            <a:ext cx="1648567" cy="80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INDUSTRY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$188.40</a:t>
            </a:r>
            <a:endParaRPr/>
          </a:p>
        </p:txBody>
      </p:sp>
      <p:sp>
        <p:nvSpPr>
          <p:cNvPr id="171" name="Google Shape;171;p4"/>
          <p:cNvSpPr txBox="1"/>
          <p:nvPr/>
        </p:nvSpPr>
        <p:spPr>
          <a:xfrm>
            <a:off x="14650398" y="6910606"/>
            <a:ext cx="1686362" cy="80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A8D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COMBINED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SAVINGS</a:t>
            </a: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14786119" y="2497151"/>
            <a:ext cx="1402957" cy="1402958"/>
          </a:xfrm>
          <a:prstGeom prst="ellipse">
            <a:avLst/>
          </a:prstGeom>
          <a:solidFill>
            <a:srgbClr val="D258E7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10458342" y="2441310"/>
            <a:ext cx="4503738" cy="116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Glass Ionomers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FUJI II LC CAPSULE A2 425002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048BX</a:t>
            </a:r>
            <a:endParaRPr/>
          </a:p>
        </p:txBody>
      </p:sp>
      <p:sp>
        <p:nvSpPr>
          <p:cNvPr id="174" name="Google Shape;174;p4"/>
          <p:cNvSpPr txBox="1"/>
          <p:nvPr/>
        </p:nvSpPr>
        <p:spPr>
          <a:xfrm>
            <a:off x="14798082" y="2832161"/>
            <a:ext cx="1402958" cy="739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Proxima Nov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31%</a:t>
            </a:r>
            <a:endParaRPr/>
          </a:p>
        </p:txBody>
      </p:sp>
      <p:pic>
        <p:nvPicPr>
          <p:cNvPr id="175" name="Google Shape;175;p4" descr="Imag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03885" y="2439068"/>
            <a:ext cx="1409701" cy="1409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 txBox="1"/>
          <p:nvPr/>
        </p:nvSpPr>
        <p:spPr>
          <a:xfrm>
            <a:off x="12784528" y="4010030"/>
            <a:ext cx="1745102" cy="67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METHOD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$217.56 </a:t>
            </a:r>
            <a:r>
              <a:rPr lang="en-US" sz="2000" b="0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(17%)</a:t>
            </a:r>
            <a:endParaRPr/>
          </a:p>
        </p:txBody>
      </p:sp>
      <p:sp>
        <p:nvSpPr>
          <p:cNvPr id="177" name="Google Shape;177;p4"/>
          <p:cNvSpPr txBox="1"/>
          <p:nvPr/>
        </p:nvSpPr>
        <p:spPr>
          <a:xfrm>
            <a:off x="10733978" y="4022730"/>
            <a:ext cx="1745102" cy="67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A8D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SYNERGY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A8D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$261.07 </a:t>
            </a:r>
            <a:r>
              <a:rPr lang="en-US" sz="2000" b="0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(18%)</a:t>
            </a:r>
            <a:endParaRPr/>
          </a:p>
        </p:txBody>
      </p:sp>
      <p:sp>
        <p:nvSpPr>
          <p:cNvPr id="178" name="Google Shape;178;p4"/>
          <p:cNvSpPr txBox="1"/>
          <p:nvPr/>
        </p:nvSpPr>
        <p:spPr>
          <a:xfrm>
            <a:off x="8772633" y="4010030"/>
            <a:ext cx="1433679" cy="67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INDUSTRY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197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C197B"/>
                </a:solidFill>
                <a:latin typeface="Arial"/>
                <a:ea typeface="Arial"/>
                <a:cs typeface="Arial"/>
                <a:sym typeface="Arial"/>
              </a:rPr>
              <a:t>$317.82</a:t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>
            <a:off x="14762726" y="3986477"/>
            <a:ext cx="1461708" cy="67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A8D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DA8DB"/>
                </a:solidFill>
                <a:latin typeface="Arial"/>
                <a:ea typeface="Arial"/>
                <a:cs typeface="Arial"/>
                <a:sym typeface="Arial"/>
              </a:rPr>
              <a:t>COMBINED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D258E7"/>
                </a:solidFill>
                <a:latin typeface="Arial"/>
                <a:ea typeface="Arial"/>
                <a:cs typeface="Arial"/>
                <a:sym typeface="Arial"/>
              </a:rPr>
              <a:t>SAVINGS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/>
          <p:nvPr/>
        </p:nvSpPr>
        <p:spPr>
          <a:xfrm>
            <a:off x="-302142" y="-176061"/>
            <a:ext cx="17393684" cy="9990692"/>
          </a:xfrm>
          <a:prstGeom prst="rect">
            <a:avLst/>
          </a:prstGeom>
          <a:solidFill>
            <a:srgbClr val="F6F2FF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-232291" y="-203488"/>
            <a:ext cx="6819201" cy="9931976"/>
          </a:xfrm>
          <a:prstGeom prst="rect">
            <a:avLst/>
          </a:prstGeom>
          <a:solidFill>
            <a:srgbClr val="3C197B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6" name="Google Shape;186;p5" descr="Image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829764" y="3141516"/>
            <a:ext cx="2695090" cy="637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341" y="7447011"/>
            <a:ext cx="919981" cy="91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0593" y="3957863"/>
            <a:ext cx="3494843" cy="563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000" y="2839343"/>
            <a:ext cx="4966618" cy="91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182" y="4031749"/>
            <a:ext cx="919980" cy="91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 descr="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8182" y="6467517"/>
            <a:ext cx="919980" cy="91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 descr="Imag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20248" y="765263"/>
            <a:ext cx="2413001" cy="166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" descr="Imag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20248" y="2889974"/>
            <a:ext cx="2413001" cy="166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 descr="Imag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07548" y="7232756"/>
            <a:ext cx="2413001" cy="166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 descr="Imag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20248" y="5028618"/>
            <a:ext cx="2413001" cy="171308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"/>
          <p:cNvSpPr txBox="1"/>
          <p:nvPr/>
        </p:nvSpPr>
        <p:spPr>
          <a:xfrm>
            <a:off x="10202198" y="731771"/>
            <a:ext cx="61113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62E0"/>
              </a:buClr>
              <a:buSzPts val="2800"/>
              <a:buFont typeface="Proxima Nova Extrabold"/>
              <a:buNone/>
            </a:pPr>
            <a:r>
              <a:rPr lang="en-US" sz="2800" b="1" i="0" u="none" strike="noStrike" cap="none">
                <a:solidFill>
                  <a:srgbClr val="C262E0"/>
                </a:solidFill>
              </a:rPr>
              <a:t>DISCOUNTED PURCHASING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9348D"/>
              </a:buClr>
              <a:buSzPts val="2200"/>
              <a:buFont typeface="Proxima Nova"/>
              <a:buNone/>
            </a:pPr>
            <a:r>
              <a:rPr lang="en-US" sz="2200" i="0" u="none" strike="noStrike" cap="none">
                <a:solidFill>
                  <a:srgbClr val="49348D"/>
                </a:solidFill>
              </a:rPr>
              <a:t>One easy-to-use platform that’s manages all your supply purchasing ensuring you always get the best possible price.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724176" y="661616"/>
            <a:ext cx="5559600" cy="17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 Semibold"/>
              <a:buNone/>
            </a:pPr>
            <a:r>
              <a:rPr lang="en-US" sz="3600" i="0" u="none" strike="noStrike" cap="none">
                <a:solidFill>
                  <a:srgbClr val="FFFFFF"/>
                </a:solidFill>
              </a:rPr>
              <a:t>The</a:t>
            </a:r>
            <a:r>
              <a:rPr lang="en-US" sz="3600" b="1" i="0" u="none" strike="noStrike" cap="none">
                <a:solidFill>
                  <a:srgbClr val="FFFFFF"/>
                </a:solidFill>
              </a:rPr>
              <a:t> </a:t>
            </a:r>
            <a:r>
              <a:rPr lang="en-US" sz="3600" b="1" i="0" u="none" strike="noStrike" cap="none">
                <a:solidFill>
                  <a:srgbClr val="D258E7"/>
                </a:solidFill>
              </a:rPr>
              <a:t>EASIEST</a:t>
            </a:r>
            <a:r>
              <a:rPr lang="en-US" sz="3600" b="1" i="0" u="none" strike="noStrike" cap="none">
                <a:solidFill>
                  <a:srgbClr val="FFFFFF"/>
                </a:solidFill>
              </a:rPr>
              <a:t> </a:t>
            </a:r>
            <a:r>
              <a:rPr lang="en-US" sz="3600" i="0" u="none" strike="noStrike" cap="none">
                <a:solidFill>
                  <a:srgbClr val="FFFFFF"/>
                </a:solidFill>
              </a:rPr>
              <a:t>Method for </a:t>
            </a:r>
            <a:br>
              <a:rPr lang="en-US" sz="3600" i="0" u="none" strike="noStrike" cap="none">
                <a:solidFill>
                  <a:srgbClr val="FFFFFF"/>
                </a:solidFill>
              </a:rPr>
            </a:br>
            <a:r>
              <a:rPr lang="en-US" sz="3600" i="0" u="none" strike="noStrike" cap="none">
                <a:solidFill>
                  <a:srgbClr val="FFFFFF"/>
                </a:solidFill>
              </a:rPr>
              <a:t>ordering dental supplies </a:t>
            </a:r>
            <a:br>
              <a:rPr lang="en-US" sz="3600" i="0" u="none" strike="noStrike" cap="none">
                <a:solidFill>
                  <a:srgbClr val="FFFFFF"/>
                </a:solidFill>
              </a:rPr>
            </a:br>
            <a:r>
              <a:rPr lang="en-US" sz="3600" i="0" u="none" strike="noStrike" cap="none">
                <a:solidFill>
                  <a:srgbClr val="FFFFFF"/>
                </a:solidFill>
              </a:rPr>
              <a:t>for your practice.</a:t>
            </a:r>
            <a:endParaRPr/>
          </a:p>
        </p:txBody>
      </p:sp>
      <p:sp>
        <p:nvSpPr>
          <p:cNvPr id="198" name="Google Shape;198;p5"/>
          <p:cNvSpPr txBox="1"/>
          <p:nvPr/>
        </p:nvSpPr>
        <p:spPr>
          <a:xfrm>
            <a:off x="10207747" y="2813287"/>
            <a:ext cx="57156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62E0"/>
              </a:buClr>
              <a:buSzPts val="2800"/>
              <a:buFont typeface="Proxima Nova Extrabold"/>
              <a:buNone/>
            </a:pPr>
            <a:r>
              <a:rPr lang="en-US" sz="2800" b="1" i="0" u="none" strike="noStrike" cap="none">
                <a:solidFill>
                  <a:srgbClr val="C262E0"/>
                </a:solidFill>
              </a:rPr>
              <a:t>COST AVOIDANCE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9348D"/>
              </a:buClr>
              <a:buSzPts val="2200"/>
              <a:buFont typeface="Proxima Nova"/>
              <a:buNone/>
            </a:pPr>
            <a:r>
              <a:rPr lang="en-US" sz="2200" i="0" u="none" strike="noStrike" cap="none">
                <a:solidFill>
                  <a:srgbClr val="49348D"/>
                </a:solidFill>
              </a:rPr>
              <a:t>Effortlessly improve inventory management and reduce waste by eliminating costs that do not add value.</a:t>
            </a:r>
            <a:endParaRPr/>
          </a:p>
        </p:txBody>
      </p:sp>
      <p:sp>
        <p:nvSpPr>
          <p:cNvPr id="199" name="Google Shape;199;p5"/>
          <p:cNvSpPr txBox="1"/>
          <p:nvPr/>
        </p:nvSpPr>
        <p:spPr>
          <a:xfrm>
            <a:off x="10277597" y="4952928"/>
            <a:ext cx="64305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62E0"/>
              </a:buClr>
              <a:buSzPts val="2800"/>
              <a:buFont typeface="Proxima Nova Extrabold"/>
              <a:buNone/>
            </a:pPr>
            <a:r>
              <a:rPr lang="en-US" sz="2800" b="1">
                <a:solidFill>
                  <a:srgbClr val="C262E0"/>
                </a:solidFill>
              </a:rPr>
              <a:t>FINANCIAL</a:t>
            </a:r>
            <a:r>
              <a:rPr lang="en-US" sz="2800" b="1" i="0" u="none" strike="noStrike" cap="none">
                <a:solidFill>
                  <a:srgbClr val="C262E0"/>
                </a:solidFill>
              </a:rPr>
              <a:t> OVERSIGHT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9348D"/>
              </a:buClr>
              <a:buSzPts val="2200"/>
              <a:buFont typeface="Proxima Nova"/>
              <a:buNone/>
            </a:pPr>
            <a:r>
              <a:rPr lang="en-US" sz="2200" i="0" u="none" strike="noStrike" cap="none">
                <a:solidFill>
                  <a:srgbClr val="49348D"/>
                </a:solidFill>
              </a:rPr>
              <a:t>Tighten your payables process and control spending by using budgeting and pre-purchase ordering review.</a:t>
            </a:r>
            <a:endParaRPr/>
          </a:p>
        </p:txBody>
      </p:sp>
      <p:sp>
        <p:nvSpPr>
          <p:cNvPr id="200" name="Google Shape;200;p5"/>
          <p:cNvSpPr txBox="1"/>
          <p:nvPr/>
        </p:nvSpPr>
        <p:spPr>
          <a:xfrm>
            <a:off x="10223490" y="7223378"/>
            <a:ext cx="64305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50" tIns="33050" rIns="33050" bIns="330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62E0"/>
              </a:buClr>
              <a:buSzPts val="2800"/>
              <a:buFont typeface="Proxima Nova Extrabold"/>
              <a:buNone/>
            </a:pPr>
            <a:r>
              <a:rPr lang="en-US" sz="2800" b="1" i="0" u="none" strike="noStrike" cap="none">
                <a:solidFill>
                  <a:srgbClr val="C262E0"/>
                </a:solidFill>
              </a:rPr>
              <a:t>ALIGN OPERATIONS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9348D"/>
              </a:buClr>
              <a:buSzPts val="2200"/>
              <a:buFont typeface="Proxima Nova"/>
              <a:buNone/>
            </a:pPr>
            <a:r>
              <a:rPr lang="en-US" sz="2200" i="0" u="none" strike="noStrike" cap="none">
                <a:solidFill>
                  <a:srgbClr val="49348D"/>
                </a:solidFill>
              </a:rPr>
              <a:t>Establish custom formularies and catalogs along with role-based rules and permissions at the office and user level.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/>
          <p:nvPr/>
        </p:nvSpPr>
        <p:spPr>
          <a:xfrm>
            <a:off x="-136184" y="-124345"/>
            <a:ext cx="17130932" cy="9773690"/>
          </a:xfrm>
          <a:prstGeom prst="rect">
            <a:avLst/>
          </a:prstGeom>
          <a:solidFill>
            <a:srgbClr val="3A1F7A"/>
          </a:solidFill>
          <a:ln>
            <a:noFill/>
          </a:ln>
        </p:spPr>
        <p:txBody>
          <a:bodyPr spcFirstLastPara="1" wrap="square" lIns="72025" tIns="72025" rIns="72025" bIns="72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37436" y="486411"/>
            <a:ext cx="168543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275" tIns="138275" rIns="138275" bIns="138275" anchor="t" anchorCtr="0">
            <a:spAutoFit/>
          </a:bodyPr>
          <a:lstStyle/>
          <a:p>
            <a:pPr marL="0" marR="0" lvl="1" indent="4572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</a:pPr>
            <a:r>
              <a:rPr lang="en-US" sz="3600" i="0" u="none" strike="noStrike" cap="none">
                <a:solidFill>
                  <a:srgbClr val="FFFFFF"/>
                </a:solidFill>
              </a:rPr>
              <a:t>How Dental Practices </a:t>
            </a:r>
            <a:r>
              <a:rPr lang="en-US" sz="3600" b="1" i="0" u="none" strike="noStrike" cap="none">
                <a:solidFill>
                  <a:srgbClr val="D258E7"/>
                </a:solidFill>
              </a:rPr>
              <a:t>BENEFIT</a:t>
            </a:r>
            <a:r>
              <a:rPr lang="en-US" sz="3600" i="0" u="none" strike="noStrike" cap="none">
                <a:solidFill>
                  <a:srgbClr val="FFFFFF"/>
                </a:solidFill>
              </a:rPr>
              <a:t> from </a:t>
            </a:r>
            <a:r>
              <a:rPr lang="en-US" sz="3600" b="1" i="0" u="none" strike="noStrike" cap="none">
                <a:solidFill>
                  <a:srgbClr val="D258E7"/>
                </a:solidFill>
              </a:rPr>
              <a:t>WORKING</a:t>
            </a:r>
            <a:r>
              <a:rPr lang="en-US" sz="3600" i="0" u="none" strike="noStrike" cap="none">
                <a:solidFill>
                  <a:srgbClr val="FFFFFF"/>
                </a:solidFill>
              </a:rPr>
              <a:t> with METHOD.</a:t>
            </a:r>
            <a:endParaRPr/>
          </a:p>
        </p:txBody>
      </p:sp>
      <p:sp>
        <p:nvSpPr>
          <p:cNvPr id="242" name="Google Shape;242;p7"/>
          <p:cNvSpPr/>
          <p:nvPr/>
        </p:nvSpPr>
        <p:spPr>
          <a:xfrm>
            <a:off x="1752728" y="5591832"/>
            <a:ext cx="2766194" cy="2766194"/>
          </a:xfrm>
          <a:prstGeom prst="ellipse">
            <a:avLst/>
          </a:prstGeom>
          <a:solidFill>
            <a:srgbClr val="D258E7">
              <a:alpha val="49803"/>
            </a:srgbClr>
          </a:solidFill>
          <a:ln w="76200" cap="flat" cmpd="sng">
            <a:solidFill>
              <a:srgbClr val="D258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7127578" y="5564171"/>
            <a:ext cx="2766194" cy="2766194"/>
          </a:xfrm>
          <a:prstGeom prst="ellipse">
            <a:avLst/>
          </a:prstGeom>
          <a:solidFill>
            <a:srgbClr val="D258E7">
              <a:alpha val="49803"/>
            </a:srgbClr>
          </a:solidFill>
          <a:ln w="76200" cap="flat" cmpd="sng">
            <a:solidFill>
              <a:srgbClr val="D258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12125703" y="5591832"/>
            <a:ext cx="2766194" cy="2766194"/>
          </a:xfrm>
          <a:prstGeom prst="ellipse">
            <a:avLst/>
          </a:prstGeom>
          <a:solidFill>
            <a:srgbClr val="D258E7">
              <a:alpha val="49803"/>
            </a:srgbClr>
          </a:solidFill>
          <a:ln w="76200" cap="flat" cmpd="sng">
            <a:solidFill>
              <a:srgbClr val="D258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5394" y="1516708"/>
            <a:ext cx="3341735" cy="25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37819" y="1483643"/>
            <a:ext cx="3429907" cy="25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7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9268" y="1482085"/>
            <a:ext cx="3434062" cy="257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/>
          <p:nvPr/>
        </p:nvSpPr>
        <p:spPr>
          <a:xfrm>
            <a:off x="6365369" y="3658782"/>
            <a:ext cx="4315758" cy="1625325"/>
          </a:xfrm>
          <a:prstGeom prst="wedgeEllipseCallout">
            <a:avLst>
              <a:gd name="adj1" fmla="val -6359"/>
              <a:gd name="adj2" fmla="val 81391"/>
            </a:avLst>
          </a:prstGeom>
          <a:solidFill>
            <a:srgbClr val="D258E7"/>
          </a:solidFill>
          <a:ln w="38100" cap="flat" cmpd="sng">
            <a:solidFill>
              <a:srgbClr val="853CB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38275" tIns="138275" rIns="138275" bIns="138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</a:pPr>
            <a:endParaRPr sz="6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6371234" y="3805970"/>
            <a:ext cx="4204200" cy="1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275" tIns="138275" rIns="138275" bIns="13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7FA"/>
              </a:buClr>
              <a:buSzPts val="2200"/>
              <a:buFont typeface="Proxima Nova"/>
              <a:buNone/>
            </a:pPr>
            <a:r>
              <a:rPr lang="en-US" sz="2200" i="0" u="none" strike="noStrike" cap="none">
                <a:solidFill>
                  <a:srgbClr val="F2F7FA"/>
                </a:solidFill>
              </a:rPr>
              <a:t>Method frees up time by automating repetitive supply ordering tasks.</a:t>
            </a:r>
            <a:endParaRPr/>
          </a:p>
        </p:txBody>
      </p:sp>
      <p:sp>
        <p:nvSpPr>
          <p:cNvPr id="250" name="Google Shape;250;p7"/>
          <p:cNvSpPr/>
          <p:nvPr/>
        </p:nvSpPr>
        <p:spPr>
          <a:xfrm>
            <a:off x="1221468" y="3698530"/>
            <a:ext cx="3922317" cy="19716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36" y="0"/>
                </a:moveTo>
                <a:cubicBezTo>
                  <a:pt x="1001" y="0"/>
                  <a:pt x="0" y="1992"/>
                  <a:pt x="0" y="4448"/>
                </a:cubicBezTo>
                <a:lnTo>
                  <a:pt x="0" y="13157"/>
                </a:lnTo>
                <a:cubicBezTo>
                  <a:pt x="0" y="15613"/>
                  <a:pt x="1001" y="17604"/>
                  <a:pt x="2236" y="17604"/>
                </a:cubicBezTo>
                <a:lnTo>
                  <a:pt x="11645" y="17604"/>
                </a:lnTo>
                <a:lnTo>
                  <a:pt x="13098" y="21600"/>
                </a:lnTo>
                <a:lnTo>
                  <a:pt x="14552" y="17604"/>
                </a:lnTo>
                <a:lnTo>
                  <a:pt x="19364" y="17604"/>
                </a:lnTo>
                <a:cubicBezTo>
                  <a:pt x="20599" y="17604"/>
                  <a:pt x="21600" y="15613"/>
                  <a:pt x="21600" y="13157"/>
                </a:cubicBezTo>
                <a:lnTo>
                  <a:pt x="21600" y="4448"/>
                </a:lnTo>
                <a:cubicBezTo>
                  <a:pt x="21600" y="1992"/>
                  <a:pt x="20599" y="0"/>
                  <a:pt x="19364" y="0"/>
                </a:cubicBezTo>
                <a:lnTo>
                  <a:pt x="2236" y="0"/>
                </a:lnTo>
                <a:close/>
              </a:path>
            </a:pathLst>
          </a:custGeom>
          <a:solidFill>
            <a:srgbClr val="D258E7"/>
          </a:solidFill>
          <a:ln w="38100" cap="flat" cmpd="sng">
            <a:solidFill>
              <a:srgbClr val="853CB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38275" tIns="138275" rIns="138275" bIns="138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</a:pPr>
            <a:endParaRPr sz="6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7"/>
          <p:cNvSpPr txBox="1"/>
          <p:nvPr/>
        </p:nvSpPr>
        <p:spPr>
          <a:xfrm>
            <a:off x="1262718" y="3792544"/>
            <a:ext cx="3828091" cy="178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275" tIns="138275" rIns="138275" bIns="13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lang="en-US" sz="2200" i="0" u="none" strike="noStrike" cap="none">
                <a:solidFill>
                  <a:srgbClr val="FFFFFF"/>
                </a:solidFill>
              </a:rPr>
              <a:t>Can now control costs and drive improvement in bottom line results.</a:t>
            </a:r>
            <a:endParaRPr/>
          </a:p>
        </p:txBody>
      </p:sp>
      <p:pic>
        <p:nvPicPr>
          <p:cNvPr id="252" name="Google Shape;252;p7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10320" y="5147612"/>
            <a:ext cx="2455232" cy="3293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7"/>
          <p:cNvSpPr txBox="1"/>
          <p:nvPr/>
        </p:nvSpPr>
        <p:spPr>
          <a:xfrm>
            <a:off x="1757147" y="8360293"/>
            <a:ext cx="2757356" cy="1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275" tIns="138275" rIns="138275" bIns="138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roxima Nova"/>
              <a:buNone/>
            </a:pPr>
            <a:r>
              <a:rPr lang="en-US" sz="3200" b="1">
                <a:solidFill>
                  <a:srgbClr val="FFFFFF"/>
                </a:solidFill>
              </a:rPr>
              <a:t>DOCTOR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200"/>
              <a:buFont typeface="Proxima Nova"/>
              <a:buNone/>
            </a:pPr>
            <a:r>
              <a:rPr lang="en-US" sz="2200" i="0" u="none" strike="noStrike" cap="none">
                <a:solidFill>
                  <a:srgbClr val="D258E7"/>
                </a:solidFill>
              </a:rPr>
              <a:t>OWNER</a:t>
            </a:r>
            <a:endParaRPr/>
          </a:p>
        </p:txBody>
      </p:sp>
      <p:sp>
        <p:nvSpPr>
          <p:cNvPr id="254" name="Google Shape;254;p7"/>
          <p:cNvSpPr txBox="1"/>
          <p:nvPr/>
        </p:nvSpPr>
        <p:spPr>
          <a:xfrm>
            <a:off x="6272059" y="8315020"/>
            <a:ext cx="4502384" cy="101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275" tIns="138275" rIns="138275" bIns="138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roxima Nova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</a:rPr>
              <a:t>PRACTICE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200"/>
              <a:buFont typeface="Proxima Nova"/>
              <a:buNone/>
            </a:pPr>
            <a:r>
              <a:rPr lang="en-US" sz="2200" i="0" u="none" strike="noStrike" cap="none">
                <a:solidFill>
                  <a:srgbClr val="D258E7"/>
                </a:solidFill>
              </a:rPr>
              <a:t>DENTAL ASSISTANTS</a:t>
            </a:r>
            <a:endParaRPr/>
          </a:p>
        </p:txBody>
      </p:sp>
      <p:sp>
        <p:nvSpPr>
          <p:cNvPr id="255" name="Google Shape;255;p7"/>
          <p:cNvSpPr txBox="1"/>
          <p:nvPr/>
        </p:nvSpPr>
        <p:spPr>
          <a:xfrm>
            <a:off x="11575160" y="8306203"/>
            <a:ext cx="4089148" cy="11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275" tIns="138275" rIns="138275" bIns="138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roxima Nova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</a:rPr>
              <a:t>OFFICE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58E7"/>
              </a:buClr>
              <a:buSzPts val="2200"/>
              <a:buFont typeface="Proxima Nova"/>
              <a:buNone/>
            </a:pPr>
            <a:r>
              <a:rPr lang="en-US" sz="2200" i="0" u="none" strike="noStrike" cap="none">
                <a:solidFill>
                  <a:srgbClr val="D258E7"/>
                </a:solidFill>
              </a:rPr>
              <a:t>MANAGER</a:t>
            </a:r>
            <a:endParaRPr/>
          </a:p>
        </p:txBody>
      </p:sp>
      <p:grpSp>
        <p:nvGrpSpPr>
          <p:cNvPr id="256" name="Google Shape;256;p7"/>
          <p:cNvGrpSpPr/>
          <p:nvPr/>
        </p:nvGrpSpPr>
        <p:grpSpPr>
          <a:xfrm>
            <a:off x="11591449" y="3709090"/>
            <a:ext cx="3922715" cy="2032001"/>
            <a:chOff x="0" y="0"/>
            <a:chExt cx="3922713" cy="2032000"/>
          </a:xfrm>
        </p:grpSpPr>
        <p:sp>
          <p:nvSpPr>
            <p:cNvPr id="257" name="Google Shape;257;p7"/>
            <p:cNvSpPr/>
            <p:nvPr/>
          </p:nvSpPr>
          <p:spPr>
            <a:xfrm>
              <a:off x="0" y="0"/>
              <a:ext cx="3922713" cy="20320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236" y="0"/>
                  </a:moveTo>
                  <a:cubicBezTo>
                    <a:pt x="1001" y="0"/>
                    <a:pt x="0" y="1932"/>
                    <a:pt x="0" y="4316"/>
                  </a:cubicBezTo>
                  <a:lnTo>
                    <a:pt x="0" y="12298"/>
                  </a:lnTo>
                  <a:cubicBezTo>
                    <a:pt x="0" y="14681"/>
                    <a:pt x="1001" y="16613"/>
                    <a:pt x="2236" y="16613"/>
                  </a:cubicBezTo>
                  <a:lnTo>
                    <a:pt x="6305" y="16613"/>
                  </a:lnTo>
                  <a:lnTo>
                    <a:pt x="7760" y="21600"/>
                  </a:lnTo>
                  <a:lnTo>
                    <a:pt x="9218" y="16613"/>
                  </a:lnTo>
                  <a:lnTo>
                    <a:pt x="19364" y="16613"/>
                  </a:lnTo>
                  <a:cubicBezTo>
                    <a:pt x="20599" y="16613"/>
                    <a:pt x="21600" y="14681"/>
                    <a:pt x="21600" y="12298"/>
                  </a:cubicBezTo>
                  <a:lnTo>
                    <a:pt x="21600" y="4316"/>
                  </a:lnTo>
                  <a:cubicBezTo>
                    <a:pt x="21600" y="1932"/>
                    <a:pt x="20599" y="0"/>
                    <a:pt x="19364" y="0"/>
                  </a:cubicBezTo>
                  <a:lnTo>
                    <a:pt x="2236" y="0"/>
                  </a:lnTo>
                  <a:close/>
                </a:path>
              </a:pathLst>
            </a:custGeom>
            <a:solidFill>
              <a:srgbClr val="D258E7"/>
            </a:solidFill>
            <a:ln w="38100" cap="flat" cmpd="sng">
              <a:solidFill>
                <a:srgbClr val="853CB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138275" tIns="138275" rIns="138275" bIns="138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Helvetica Neue"/>
                <a:buNone/>
              </a:pPr>
              <a:endParaRPr sz="62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8" name="Google Shape;258;p7"/>
            <p:cNvSpPr txBox="1"/>
            <p:nvPr/>
          </p:nvSpPr>
          <p:spPr>
            <a:xfrm>
              <a:off x="76460" y="89850"/>
              <a:ext cx="3713524" cy="1826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275" tIns="138275" rIns="138275" bIns="138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Proxima Nova"/>
                <a:buNone/>
              </a:pPr>
              <a:r>
                <a:rPr lang="en-US" sz="2200" i="0" u="none" strike="noStrike" cap="none">
                  <a:solidFill>
                    <a:srgbClr val="FFFFFF"/>
                  </a:solidFill>
                </a:rPr>
                <a:t>Values the costs savings and staffing efficiencies that Method delivers.</a:t>
              </a:r>
              <a:endParaRPr/>
            </a:p>
          </p:txBody>
        </p:sp>
      </p:grpSp>
      <p:pic>
        <p:nvPicPr>
          <p:cNvPr id="259" name="Google Shape;259;p7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99539" y="5171291"/>
            <a:ext cx="2919845" cy="320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 descr="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2259667" y="5093090"/>
            <a:ext cx="2141971" cy="331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"/>
          <p:cNvSpPr/>
          <p:nvPr/>
        </p:nvSpPr>
        <p:spPr>
          <a:xfrm>
            <a:off x="-232292" y="-57386"/>
            <a:ext cx="17393684" cy="4655772"/>
          </a:xfrm>
          <a:prstGeom prst="rect">
            <a:avLst/>
          </a:prstGeom>
          <a:solidFill>
            <a:srgbClr val="F6F2FF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-232291" y="4432401"/>
            <a:ext cx="17393683" cy="5296087"/>
          </a:xfrm>
          <a:prstGeom prst="rect">
            <a:avLst/>
          </a:prstGeom>
          <a:solidFill>
            <a:srgbClr val="3C197B"/>
          </a:solidFill>
          <a:ln>
            <a:noFill/>
          </a:ln>
        </p:spPr>
        <p:txBody>
          <a:bodyPr spcFirstLastPara="1" wrap="square" lIns="33050" tIns="33050" rIns="33050" bIns="33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7" name="Google Shape;267;p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2761" y="1863722"/>
            <a:ext cx="4861633" cy="1498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8"/>
          <p:cNvGrpSpPr/>
          <p:nvPr/>
        </p:nvGrpSpPr>
        <p:grpSpPr>
          <a:xfrm>
            <a:off x="8953084" y="4002594"/>
            <a:ext cx="7835783" cy="5522817"/>
            <a:chOff x="0" y="990303"/>
            <a:chExt cx="7835782" cy="5522816"/>
          </a:xfrm>
        </p:grpSpPr>
        <p:pic>
          <p:nvPicPr>
            <p:cNvPr id="269" name="Google Shape;269;p8" descr="method-09.pdf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990303"/>
              <a:ext cx="7835782" cy="552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8" descr="Imag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14772" y="2360433"/>
              <a:ext cx="2622583" cy="12879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1" name="Google Shape;271;p8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66955" y="696191"/>
            <a:ext cx="4719195" cy="95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8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27206" y="-2001147"/>
            <a:ext cx="1045957" cy="81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8" descr="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784" y="-541473"/>
            <a:ext cx="8986597" cy="589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8" descr="Imag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55552" y="3591470"/>
            <a:ext cx="5626262" cy="1275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8" descr="Imag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4464" y="4931240"/>
            <a:ext cx="5524299" cy="1763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Custom</PresentationFormat>
  <Paragraphs>82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Helvetica Neue</vt:lpstr>
      <vt:lpstr>Proxima Nova</vt:lpstr>
      <vt:lpstr>Proxima Nova Extrabold</vt:lpstr>
      <vt:lpstr>Proxima Nova Semibold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Morganne Guinther</dc:creator>
  <cp:lastModifiedBy>Morganne Guinther</cp:lastModifiedBy>
  <cp:revision>1</cp:revision>
  <dcterms:modified xsi:type="dcterms:W3CDTF">2023-06-09T14:41:19Z</dcterms:modified>
</cp:coreProperties>
</file>