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6" r:id="rId2"/>
    <p:sldId id="257" r:id="rId3"/>
    <p:sldId id="288" r:id="rId4"/>
    <p:sldId id="308" r:id="rId5"/>
    <p:sldId id="309" r:id="rId6"/>
    <p:sldId id="307" r:id="rId7"/>
    <p:sldId id="264" r:id="rId8"/>
    <p:sldId id="321" r:id="rId9"/>
    <p:sldId id="322" r:id="rId10"/>
    <p:sldId id="323" r:id="rId11"/>
    <p:sldId id="324" r:id="rId12"/>
    <p:sldId id="319" r:id="rId13"/>
    <p:sldId id="325" r:id="rId14"/>
    <p:sldId id="28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B9B2-B37D-474A-81BC-25147836D23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C0BE0-3033-4E83-88A9-A8DB9B1C4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8AF9B-779C-0842-A9FE-E6C5E54EF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8AF9B-779C-0842-A9FE-E6C5E54EF7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C383-2B2C-505D-FAFF-62461846C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855C2-628B-E1C4-9794-EBD83F49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1D23B-B2DC-1B2E-11A5-530FF9C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A56C-B4AF-1C4D-AF5E-B823A833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2266-24B9-C41F-B38F-031228A8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4726-1DEE-55E3-C5FA-66FD9A26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C5685-9A96-1313-4BF8-698D4569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0367-BAF9-9E7E-1575-2F93AD9C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1C52-0C2A-352F-A362-A1BD0929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ACC5-7A73-8DDC-A773-1ECC70A0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38CDD-3789-E18D-1863-0A29A5EAF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0C1E0-84FA-C667-1A2D-CADC53257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43B0-AFFD-05B6-23F4-99A7C291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B8E40-CBBC-DB7C-92DE-36E71CB5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4DD1-EC23-3EA6-5BCE-BD694FB3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7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24" y="457200"/>
            <a:ext cx="5175594" cy="5943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096" y="0"/>
            <a:ext cx="6089904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0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9904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0241" y="457200"/>
            <a:ext cx="5175594" cy="5943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222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9904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0241" y="457200"/>
            <a:ext cx="5175594" cy="5943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944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24" y="457200"/>
            <a:ext cx="5175594" cy="5943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096" y="0"/>
            <a:ext cx="6089904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9904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0241" y="457200"/>
            <a:ext cx="5175594" cy="59436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579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B573-846D-849A-2B14-C1AFBB63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943D-78A9-A298-603F-EDBC658C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4642-F131-1155-6CE6-BC4AAC47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F9539-F1E0-97CD-6273-5090B2AE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31F7-4052-BFE6-1B46-4C9C00E8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ECD7-A411-5D08-E096-BA6DCB95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FF55F-9304-8BBC-ACE9-B017E3E29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FA683-7A73-25D0-EADC-661E7E7A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2A2D-AEA6-8921-6FE4-8E246C2D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DA36D-9BB8-0147-95F6-2EE7A134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B98-D924-7688-EBCE-34C22168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3BA3-8C1F-4FEB-826E-1C81A0D28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65E64-B40F-19BB-5878-809BF2CCA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9C4D6-3F0C-7044-E5D7-453536DC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5903B-A862-8FE1-7CA9-0E4F0C20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9B710-47D9-3675-1039-43CE40B5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3713-B8EB-6C52-7DC8-542022B0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EE4CA-412A-5295-AD7E-DFD34B83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AA4D7-1828-7CC6-892B-8BB307F8F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92DC9-9BA8-90E4-B17E-6C4403AD5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C8AD6-E78E-C722-8B55-6AF4F5A3B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5C11C-62C4-5C8A-6421-B1393236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91BA6-B16C-D064-0934-267043EE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E9FD2-6F74-5CF8-E121-DD6026B9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65E0-59CB-22C6-DF89-F871C4DC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9A991-C0D4-B479-1C14-4EF53AB6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9B203-AD35-C168-387F-1D108504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C7A72-A764-99D9-515A-3BC344D5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271E6-A2C8-755A-1A78-13F6992D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105A5-A227-8970-5FB2-419B5ECE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8EAEB-2727-0FC2-54B3-E4A8E575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04E2-4F78-4F49-ACD2-23E658D6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2FFE-CD21-F73D-2EFF-25AC58A4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8399E-5D56-334C-7241-D0C06F82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6D81-7C26-AAB1-DE62-4D4EE46D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8C46E-7C1C-C095-EBD7-844C48BC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1A536-AC9E-66F2-CADE-C3BC1BEA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CD0A-CD4D-26C6-F5DA-D47884B8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539F0-C0CE-12E3-8444-E4362F05E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90D1D-3501-BB7F-2C41-EA29814A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41D7-7DA5-E65C-48F7-2261B502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C183F-02B7-30F5-324F-2E2148E5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37AC7-0F80-217A-638E-326A97EA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878E0-4A30-8693-A80F-BB642A0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9978-B83F-4B9F-411F-E3B6FD060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4BD9-B360-4DE1-78E2-4C79861B9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D7D8-C4B3-4D32-9005-C5F0E5DF223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43874-5E58-CE46-5FC5-0DE0303D0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294D-86C8-803C-F515-FCC214930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5FAE-516D-4325-8A2A-BC22BA8D8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Analysis@synergymerchantservice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A406-C5D5-EFBE-B96A-6750234F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BBED-FFD1-56AF-2F5B-BED7AEE8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8D047-F317-7D5B-E6AC-FED68D42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75"/>
            <a:ext cx="12192000" cy="68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7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9DAA7F-E034-4B81-8781-A91D2B33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6100">
                <a:solidFill>
                  <a:schemeClr val="tx1"/>
                </a:solidFill>
                <a:latin typeface="+mj-lt"/>
              </a:rPr>
              <a:t>Visa, Mastercard, Discover and Amex all get a piece of every transaction. 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0" r="22842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77026" y="457200"/>
            <a:ext cx="1138990" cy="113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2"/>
                </a:solidFill>
                <a:latin typeface="+mj-lt"/>
              </a:rPr>
              <a:t>2</a:t>
            </a:r>
            <a:endParaRPr lang="en-US" sz="440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241" y="457200"/>
            <a:ext cx="5175594" cy="5943600"/>
          </a:xfrm>
        </p:spPr>
        <p:txBody>
          <a:bodyPr/>
          <a:lstStyle/>
          <a:p>
            <a:pPr marL="0" indent="0"/>
            <a:r>
              <a:rPr lang="en-US" dirty="0"/>
              <a:t>Fees added by the processor, the </a:t>
            </a:r>
            <a:r>
              <a:rPr lang="en-US" u="sng" dirty="0"/>
              <a:t>only</a:t>
            </a:r>
            <a:r>
              <a:rPr lang="en-US" dirty="0"/>
              <a:t> negotiable piece. </a:t>
            </a:r>
            <a:br>
              <a:rPr lang="en-US" dirty="0"/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568543" y="457200"/>
            <a:ext cx="1138990" cy="113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58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2" r="9090" b="219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tx1"/>
                </a:solidFill>
                <a:latin typeface="+mj-lt"/>
              </a:rPr>
              <a:t>Synergy Merchant Services only uses Interchange Pass Through Pricing.  This passes the actual cost of the type of card used by your client and the fee we add.</a:t>
            </a:r>
            <a:br>
              <a:rPr lang="en-US" sz="2600">
                <a:solidFill>
                  <a:schemeClr val="tx1"/>
                </a:solidFill>
                <a:latin typeface="+mj-lt"/>
              </a:rPr>
            </a:br>
            <a:endParaRPr lang="en-US" sz="2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32CB-4320-4A5B-02AD-8DE384A2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Keep more of your hard earned money with our low rates.  0.08% and $0.08 per transaction.  PCI Compliance is only $25 per year.  No other fees.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A77C7-C4A5-809E-2DE8-F8D42D583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9285E587-0BBD-C904-B8DD-2AED10859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5" y="0"/>
            <a:ext cx="608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" t="-688"/>
          <a:stretch/>
        </p:blipFill>
        <p:spPr>
          <a:xfrm>
            <a:off x="5737412" y="1183341"/>
            <a:ext cx="6454588" cy="5674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2B3E3-4B67-4B8D-99AB-A98F69E277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788" y="298450"/>
            <a:ext cx="11274425" cy="6111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accent1"/>
                </a:solidFill>
              </a:rPr>
              <a:t>Save Without Any Added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5C53-0C22-4C08-A939-81DC5932A4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8789" y="1384300"/>
            <a:ext cx="5637212" cy="50165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en-US" sz="3600" dirty="0"/>
              <a:t>We offer free equipment.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en-US" sz="3600" dirty="0"/>
              <a:t>No startup or set up fees.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en-US" sz="3600" dirty="0"/>
              <a:t>No bait and switch tactics.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en-US" sz="3600" dirty="0"/>
              <a:t>We will never raise the rate we quote you!</a:t>
            </a:r>
          </a:p>
          <a:p>
            <a:pPr>
              <a:spcBef>
                <a:spcPts val="1800"/>
              </a:spcBef>
              <a:buClr>
                <a:schemeClr val="accent1"/>
              </a:buClr>
            </a:pPr>
            <a:r>
              <a:rPr lang="en-US" sz="3600" dirty="0"/>
              <a:t>Your average savings percentage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42122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24" y="773723"/>
            <a:ext cx="5175594" cy="703385"/>
          </a:xfrm>
        </p:spPr>
        <p:txBody>
          <a:bodyPr anchor="t"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What to do next?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458724" y="1670536"/>
            <a:ext cx="5175594" cy="50819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tx1"/>
                </a:solidFill>
              </a:rPr>
              <a:t>  Send us a recent merchant statement so we can do our free rate analysis.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tx1"/>
                </a:solidFill>
              </a:rPr>
              <a:t>We will send you a rate analysis of what your fees will be with us.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tx1"/>
                </a:solidFill>
              </a:rPr>
              <a:t>Sign up, it is quick, </a:t>
            </a:r>
            <a:r>
              <a:rPr lang="en-US" sz="2800" u="sng" dirty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and easy!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Start Saving Money! 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tx1"/>
                </a:solidFill>
                <a:latin typeface="+mj-lt"/>
                <a:hlinkClick r:id="rId4"/>
              </a:rPr>
              <a:t>Analysis@synergymerchantservices.com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1200"/>
              </a:spcBef>
              <a:buClr>
                <a:schemeClr val="bg1"/>
              </a:buClr>
            </a:pP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02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152F6-C4E1-7057-6F03-EBF1FED0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97F0ED-E40F-465F-A2A4-2E7E94060572}"/>
              </a:ext>
            </a:extLst>
          </p:cNvPr>
          <p:cNvSpPr txBox="1">
            <a:spLocks/>
          </p:cNvSpPr>
          <p:nvPr/>
        </p:nvSpPr>
        <p:spPr>
          <a:xfrm>
            <a:off x="410818" y="0"/>
            <a:ext cx="11370364" cy="35520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92608" indent="-29260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/>
              <a:buNone/>
            </a:pPr>
            <a:r>
              <a:rPr lang="en-US" sz="4200" dirty="0">
                <a:solidFill>
                  <a:schemeClr val="bg1"/>
                </a:solidFill>
              </a:rPr>
              <a:t>Your All-in Rate is calculated by dividing </a:t>
            </a:r>
          </a:p>
          <a:p>
            <a:pPr marL="0" indent="0" algn="ctr">
              <a:lnSpc>
                <a:spcPct val="110000"/>
              </a:lnSpc>
              <a:buFont typeface="Arial"/>
              <a:buNone/>
            </a:pPr>
            <a:r>
              <a:rPr lang="en-US" sz="4200" dirty="0">
                <a:solidFill>
                  <a:schemeClr val="bg1"/>
                </a:solidFill>
              </a:rPr>
              <a:t>the total fees from your processor for the month</a:t>
            </a:r>
          </a:p>
          <a:p>
            <a:pPr marL="0" indent="0" algn="ctr">
              <a:lnSpc>
                <a:spcPct val="110000"/>
              </a:lnSpc>
              <a:buFont typeface="Arial"/>
              <a:buNone/>
            </a:pPr>
            <a:r>
              <a:rPr lang="en-US" sz="4200" dirty="0">
                <a:solidFill>
                  <a:schemeClr val="bg1"/>
                </a:solidFill>
              </a:rPr>
              <a:t>by your total credit card volume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08081" y="3565631"/>
            <a:ext cx="8907519" cy="2296512"/>
            <a:chOff x="2207171" y="3599791"/>
            <a:chExt cx="8907519" cy="2296512"/>
          </a:xfrm>
        </p:grpSpPr>
        <p:sp>
          <p:nvSpPr>
            <p:cNvPr id="14" name="Oval 13"/>
            <p:cNvSpPr/>
            <p:nvPr/>
          </p:nvSpPr>
          <p:spPr>
            <a:xfrm>
              <a:off x="2207171" y="3599791"/>
              <a:ext cx="2296512" cy="22965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Total Fees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512675" y="3599791"/>
              <a:ext cx="2296512" cy="22965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Total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Credit Card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Volume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818178" y="3599791"/>
              <a:ext cx="2296512" cy="2296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All-in Rate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2457" y="4317160"/>
              <a:ext cx="1501808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000" dirty="0">
                  <a:solidFill>
                    <a:schemeClr val="bg1"/>
                  </a:solidFill>
                </a:rPr>
                <a:t>÷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2194" y="4317160"/>
              <a:ext cx="1501808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000" dirty="0">
                  <a:solidFill>
                    <a:schemeClr val="bg1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1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24" y="457200"/>
            <a:ext cx="5175594" cy="5943600"/>
          </a:xfrm>
        </p:spPr>
        <p:txBody>
          <a:bodyPr/>
          <a:lstStyle/>
          <a:p>
            <a:pPr algn="ctr"/>
            <a:r>
              <a:rPr lang="en-US" dirty="0"/>
              <a:t>Total Fees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Total Credit </a:t>
            </a:r>
            <a:br>
              <a:rPr lang="en-US" dirty="0"/>
            </a:br>
            <a:r>
              <a:rPr lang="en-US" dirty="0"/>
              <a:t>Card Sales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Real All-in Rate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845" y="6197863"/>
            <a:ext cx="414913" cy="464574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Oval 13"/>
          <p:cNvSpPr/>
          <p:nvPr/>
        </p:nvSpPr>
        <p:spPr>
          <a:xfrm>
            <a:off x="2645469" y="1706640"/>
            <a:ext cx="802105" cy="8021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+mj-lt"/>
              </a:rPr>
              <a:t>÷</a:t>
            </a:r>
          </a:p>
        </p:txBody>
      </p:sp>
      <p:sp>
        <p:nvSpPr>
          <p:cNvPr id="15" name="Oval 14"/>
          <p:cNvSpPr/>
          <p:nvPr/>
        </p:nvSpPr>
        <p:spPr>
          <a:xfrm>
            <a:off x="2645469" y="4394976"/>
            <a:ext cx="802105" cy="8021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000">
                <a:solidFill>
                  <a:schemeClr val="tx2"/>
                </a:solidFill>
                <a:latin typeface="+mj-lt"/>
              </a:rPr>
              <a:t>=</a:t>
            </a:r>
            <a:endParaRPr lang="en-US" sz="5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8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72C9-6BD1-4891-83B0-187E6E99BA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444" y="477253"/>
            <a:ext cx="10933113" cy="5903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6000" dirty="0">
                <a:solidFill>
                  <a:schemeClr val="bg1"/>
                </a:solidFill>
              </a:rPr>
              <a:t>$800 in fees / $30,000 in sales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6000" dirty="0">
                <a:solidFill>
                  <a:schemeClr val="bg1"/>
                </a:solidFill>
              </a:rPr>
              <a:t>= 2.67%</a:t>
            </a:r>
          </a:p>
        </p:txBody>
      </p:sp>
    </p:spTree>
    <p:extLst>
      <p:ext uri="{BB962C8B-B14F-4D97-AF65-F5344CB8AC3E}">
        <p14:creationId xmlns:p14="http://schemas.microsoft.com/office/powerpoint/2010/main" val="38631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If your rate is over 2.10% you should get a rate analysis.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7369" y="1461294"/>
            <a:ext cx="11117263" cy="3935412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+mn-lt"/>
              </a:rPr>
              <a:t>What makes up your </a:t>
            </a:r>
            <a:br>
              <a:rPr lang="en-US" sz="7200" dirty="0">
                <a:solidFill>
                  <a:schemeClr val="bg1"/>
                </a:solidFill>
                <a:latin typeface="+mn-lt"/>
              </a:rPr>
            </a:br>
            <a:r>
              <a:rPr lang="en-US" sz="7200" dirty="0">
                <a:solidFill>
                  <a:schemeClr val="bg1"/>
                </a:solidFill>
                <a:latin typeface="+mn-lt"/>
              </a:rPr>
              <a:t>merchant processing fees?</a:t>
            </a:r>
          </a:p>
        </p:txBody>
      </p:sp>
    </p:spTree>
    <p:extLst>
      <p:ext uri="{BB962C8B-B14F-4D97-AF65-F5344CB8AC3E}">
        <p14:creationId xmlns:p14="http://schemas.microsoft.com/office/powerpoint/2010/main" val="31172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/>
                </a:solidFill>
                <a:latin typeface="+mj-lt"/>
              </a:rPr>
              <a:t>There are three companies that make money on every credit card used by your customers.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9" r="1" b="9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69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B6CBA4-F8FE-4C66-865A-FCB9F261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241" y="457200"/>
            <a:ext cx="517559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5400" dirty="0"/>
            </a:br>
            <a:r>
              <a:rPr lang="en-US" dirty="0"/>
              <a:t>The bank that issues the credit card. They get about 90% of the fees. This is called Interchange Rates. There is no negotiation on these rates. </a:t>
            </a:r>
          </a:p>
        </p:txBody>
      </p:sp>
      <p:sp>
        <p:nvSpPr>
          <p:cNvPr id="8" name="Oval 7"/>
          <p:cNvSpPr/>
          <p:nvPr/>
        </p:nvSpPr>
        <p:spPr>
          <a:xfrm>
            <a:off x="8568543" y="457200"/>
            <a:ext cx="1138990" cy="113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91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332</Words>
  <Application>Microsoft Office PowerPoint</Application>
  <PresentationFormat>Widescreen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Total Fees   Total Credit  Card Sales     Real All-in Rate</vt:lpstr>
      <vt:lpstr>PowerPoint Presentation</vt:lpstr>
      <vt:lpstr>If your rate is over 2.10% you should get a rate analysis.  </vt:lpstr>
      <vt:lpstr>What makes up your  merchant processing fees?</vt:lpstr>
      <vt:lpstr>There are three companies that make money on every credit card used by your customers.</vt:lpstr>
      <vt:lpstr> The bank that issues the credit card. They get about 90% of the fees. This is called Interchange Rates. There is no negotiation on these rates. </vt:lpstr>
      <vt:lpstr>Visa, Mastercard, Discover and Amex all get a piece of every transaction. </vt:lpstr>
      <vt:lpstr>Fees added by the processor, the only negotiable piece.  </vt:lpstr>
      <vt:lpstr>Synergy Merchant Services only uses Interchange Pass Through Pricing.  This passes the actual cost of the type of card used by your client and the fee we add. </vt:lpstr>
      <vt:lpstr>Keep more of your hard earned money with our low rates.  0.08% and $0.08 per transaction.  PCI Compliance is only $25 per year.  No other fees. </vt:lpstr>
      <vt:lpstr>Save Without Any Added Cost</vt:lpstr>
      <vt:lpstr>What to do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Analysis Analysis</dc:creator>
  <cp:lastModifiedBy>Analysis Analysis</cp:lastModifiedBy>
  <cp:revision>11</cp:revision>
  <dcterms:created xsi:type="dcterms:W3CDTF">2023-06-27T18:48:54Z</dcterms:created>
  <dcterms:modified xsi:type="dcterms:W3CDTF">2023-06-27T20:02:13Z</dcterms:modified>
</cp:coreProperties>
</file>